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4.jpg" ContentType="image/jpeg"/>
  <Override PartName="/ppt/media/image5.jpg" ContentType="image/jpeg"/>
  <Override PartName="/ppt/media/image6.jpg" ContentType="image/jpeg"/>
  <Override PartName="/ppt/media/image9.jpg" ContentType="image/jpeg"/>
  <Override PartName="/ppt/media/image10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26" r:id="rId2"/>
    <p:sldId id="324" r:id="rId3"/>
    <p:sldId id="318" r:id="rId4"/>
    <p:sldId id="319" r:id="rId5"/>
    <p:sldId id="325" r:id="rId6"/>
    <p:sldId id="320" r:id="rId7"/>
    <p:sldId id="321" r:id="rId8"/>
    <p:sldId id="322" r:id="rId9"/>
    <p:sldId id="272" r:id="rId10"/>
    <p:sldId id="323" r:id="rId11"/>
    <p:sldId id="273" r:id="rId12"/>
    <p:sldId id="274" r:id="rId13"/>
    <p:sldId id="275" r:id="rId14"/>
    <p:sldId id="276" r:id="rId15"/>
    <p:sldId id="277" r:id="rId16"/>
    <p:sldId id="278" r:id="rId17"/>
    <p:sldId id="317" r:id="rId18"/>
    <p:sldId id="279" r:id="rId19"/>
    <p:sldId id="315" r:id="rId20"/>
    <p:sldId id="316" r:id="rId21"/>
  </p:sldIdLst>
  <p:sldSz cx="12192000" cy="6858000"/>
  <p:notesSz cx="9144000" cy="6858000"/>
  <p:custDataLst>
    <p:tags r:id="rId2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4" autoAdjust="0"/>
    <p:restoredTop sz="94660"/>
  </p:normalViewPr>
  <p:slideViewPr>
    <p:cSldViewPr>
      <p:cViewPr varScale="1">
        <p:scale>
          <a:sx n="78" d="100"/>
          <a:sy n="78" d="100"/>
        </p:scale>
        <p:origin x="234" y="78"/>
      </p:cViewPr>
      <p:guideLst>
        <p:guide orient="horz" pos="288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468B3D-94ED-45B5-851C-B06AB8A3719D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97BBF6-A24E-4865-9AAB-DA7DE5FD3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077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lang="en-GB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3EE8C3-0827-4674-9D14-03791DC4FB13}" type="datetime1">
              <a:rPr lang="en-US" smtClean="0"/>
              <a:t>7/22/2020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425"/>
              </a:lnSpc>
            </a:pPr>
            <a:fld id="{81D60167-4931-47E6-BA6A-407CBD079E47}" type="slidenum">
              <a:rPr lang="en-GB" spc="-5" smtClean="0"/>
              <a:pPr marL="25400">
                <a:lnSpc>
                  <a:spcPts val="1425"/>
                </a:lnSpc>
              </a:pPr>
              <a:t>‹#›</a:t>
            </a:fld>
            <a:endParaRPr lang="en-GB"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lang="en-GB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9B609-3664-4C2C-9C55-B8F6343B46A2}" type="datetime1">
              <a:rPr lang="en-US" smtClean="0"/>
              <a:t>7/22/2020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425"/>
              </a:lnSpc>
            </a:pPr>
            <a:fld id="{81D60167-4931-47E6-BA6A-407CBD079E47}" type="slidenum">
              <a:rPr lang="en-GB" spc="-5" smtClean="0"/>
              <a:pPr marL="25400">
                <a:lnSpc>
                  <a:spcPts val="1425"/>
                </a:lnSpc>
              </a:pPr>
              <a:t>‹#›</a:t>
            </a:fld>
            <a:endParaRPr lang="en-GB"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lang="en-GB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E1D0F-BE93-4C83-A189-401A44CC4BE0}" type="datetime1">
              <a:rPr lang="en-US" smtClean="0"/>
              <a:t>7/22/2020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425"/>
              </a:lnSpc>
            </a:pPr>
            <a:fld id="{81D60167-4931-47E6-BA6A-407CBD079E47}" type="slidenum">
              <a:rPr lang="en-GB" spc="-5" smtClean="0"/>
              <a:pPr marL="25400">
                <a:lnSpc>
                  <a:spcPts val="1425"/>
                </a:lnSpc>
              </a:pPr>
              <a:t>‹#›</a:t>
            </a:fld>
            <a:endParaRPr lang="en-GB"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lang="en-GB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C80F1-4116-4BFE-8A51-9B467B0642E8}" type="datetime1">
              <a:rPr lang="en-US" smtClean="0"/>
              <a:t>7/22/2020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425"/>
              </a:lnSpc>
            </a:pPr>
            <a:fld id="{81D60167-4931-47E6-BA6A-407CBD079E47}" type="slidenum">
              <a:rPr lang="en-GB" spc="-5" smtClean="0"/>
              <a:pPr marL="25400">
                <a:lnSpc>
                  <a:spcPts val="1425"/>
                </a:lnSpc>
              </a:pPr>
              <a:t>‹#›</a:t>
            </a:fld>
            <a:endParaRPr lang="en-GB"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lang="en-GB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F5130-40A7-4960-95E6-94FF28F9566E}" type="datetime1">
              <a:rPr lang="en-US" smtClean="0"/>
              <a:t>7/22/2020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425"/>
              </a:lnSpc>
            </a:pPr>
            <a:fld id="{81D60167-4931-47E6-BA6A-407CBD079E47}" type="slidenum">
              <a:rPr lang="en-GB" spc="-5" smtClean="0"/>
              <a:pPr marL="25400">
                <a:lnSpc>
                  <a:spcPts val="1425"/>
                </a:lnSpc>
              </a:pPr>
              <a:t>‹#›</a:t>
            </a:fld>
            <a:endParaRPr lang="en-GB"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89099" y="465837"/>
            <a:ext cx="8813800" cy="6953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73818" y="2081276"/>
            <a:ext cx="9958493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664795" y="6445208"/>
            <a:ext cx="2860887" cy="179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425"/>
              </a:lnSpc>
            </a:pPr>
            <a:endParaRPr lang="en-GB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7727C-3838-4ADF-B1F0-40F887B31E0B}" type="datetime1">
              <a:rPr lang="en-US" smtClean="0"/>
              <a:t>7/22/2020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199029" y="6445208"/>
            <a:ext cx="294639" cy="179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425"/>
              </a:lnSpc>
            </a:pPr>
            <a:fld id="{81D60167-4931-47E6-BA6A-407CBD079E47}" type="slidenum">
              <a:rPr lang="en-GB" spc="-5" smtClean="0"/>
              <a:pPr marL="25400">
                <a:lnSpc>
                  <a:spcPts val="1425"/>
                </a:lnSpc>
              </a:pPr>
              <a:t>‹#›</a:t>
            </a:fld>
            <a:endParaRPr lang="en-GB"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>
        <a:defRPr b="0" i="0" u="none">
          <a:latin typeface="+mj-lt"/>
          <a:ea typeface="+mj-ea"/>
          <a:cs typeface="+mj-cs"/>
        </a:defRPr>
      </a:lvl1pPr>
    </p:titleStyle>
    <p:bodyStyle>
      <a:lvl1pPr marL="0">
        <a:defRPr b="0" i="1" u="none"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uEvu2PlDhO0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youtube.com/watch?v=EMVBLg2MrLs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9099" y="465837"/>
            <a:ext cx="8813800" cy="2954655"/>
          </a:xfrm>
        </p:spPr>
        <p:txBody>
          <a:bodyPr/>
          <a:lstStyle/>
          <a:p>
            <a:pPr algn="ctr"/>
            <a:r>
              <a:rPr lang="en-IN" sz="4800" dirty="0" smtClean="0">
                <a:solidFill>
                  <a:schemeClr val="accent2">
                    <a:lumMod val="50000"/>
                  </a:schemeClr>
                </a:solidFill>
                <a:latin typeface="Bernard MT Condensed" panose="02050806060905020404" pitchFamily="18" charset="0"/>
              </a:rPr>
              <a:t>Software Challenges </a:t>
            </a:r>
            <a:br>
              <a:rPr lang="en-IN" sz="4800" dirty="0" smtClean="0">
                <a:solidFill>
                  <a:schemeClr val="accent2">
                    <a:lumMod val="50000"/>
                  </a:schemeClr>
                </a:solidFill>
                <a:latin typeface="Bernard MT Condensed" panose="02050806060905020404" pitchFamily="18" charset="0"/>
              </a:rPr>
            </a:br>
            <a:r>
              <a:rPr lang="en-IN" sz="4800" dirty="0" smtClean="0">
                <a:solidFill>
                  <a:schemeClr val="accent2">
                    <a:lumMod val="50000"/>
                  </a:schemeClr>
                </a:solidFill>
                <a:latin typeface="Bernard MT Condensed" panose="02050806060905020404" pitchFamily="18" charset="0"/>
              </a:rPr>
              <a:t>and </a:t>
            </a:r>
            <a:br>
              <a:rPr lang="en-IN" sz="4800" dirty="0" smtClean="0">
                <a:solidFill>
                  <a:schemeClr val="accent2">
                    <a:lumMod val="50000"/>
                  </a:schemeClr>
                </a:solidFill>
                <a:latin typeface="Bernard MT Condensed" panose="02050806060905020404" pitchFamily="18" charset="0"/>
              </a:rPr>
            </a:br>
            <a:r>
              <a:rPr lang="en-IN" sz="4800" dirty="0" smtClean="0">
                <a:solidFill>
                  <a:schemeClr val="accent2">
                    <a:lumMod val="50000"/>
                  </a:schemeClr>
                </a:solidFill>
                <a:latin typeface="Bernard MT Condensed" panose="02050806060905020404" pitchFamily="18" charset="0"/>
              </a:rPr>
              <a:t>Success Rates</a:t>
            </a:r>
            <a:br>
              <a:rPr lang="en-IN" sz="4800" dirty="0" smtClean="0">
                <a:solidFill>
                  <a:schemeClr val="accent2">
                    <a:lumMod val="50000"/>
                  </a:schemeClr>
                </a:solidFill>
                <a:latin typeface="Bernard MT Condensed" panose="02050806060905020404" pitchFamily="18" charset="0"/>
              </a:rPr>
            </a:br>
            <a:endParaRPr lang="en-IN" sz="4800" dirty="0">
              <a:solidFill>
                <a:schemeClr val="accent2">
                  <a:lumMod val="50000"/>
                </a:schemeClr>
              </a:solidFill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234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981201" y="1447801"/>
            <a:ext cx="8198705" cy="47893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90824" y="465836"/>
            <a:ext cx="6610350" cy="553998"/>
          </a:xfrm>
        </p:spPr>
        <p:txBody>
          <a:bodyPr>
            <a:normAutofit/>
          </a:bodyPr>
          <a:lstStyle/>
          <a:p>
            <a:pPr algn="ctr"/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Some Software Failures</a:t>
            </a:r>
          </a:p>
        </p:txBody>
      </p:sp>
    </p:spTree>
    <p:extLst>
      <p:ext uri="{BB962C8B-B14F-4D97-AF65-F5344CB8AC3E}">
        <p14:creationId xmlns:p14="http://schemas.microsoft.com/office/powerpoint/2010/main" val="293498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905000" y="1600200"/>
            <a:ext cx="8082904" cy="42550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itle 5"/>
          <p:cNvSpPr txBox="1">
            <a:spLocks/>
          </p:cNvSpPr>
          <p:nvPr/>
        </p:nvSpPr>
        <p:spPr>
          <a:xfrm>
            <a:off x="2790824" y="465836"/>
            <a:ext cx="661035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 u="none">
                <a:solidFill>
                  <a:schemeClr val="tx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ctr"/>
            <a:r>
              <a:rPr lang="en-GB" sz="3600" b="1" kern="0" dirty="0">
                <a:latin typeface="Arial" panose="020B0604020202020204" pitchFamily="34" charset="0"/>
                <a:cs typeface="Arial" panose="020B0604020202020204" pitchFamily="34" charset="0"/>
              </a:rPr>
              <a:t>Some Software Failures…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981200" y="1600200"/>
            <a:ext cx="8305800" cy="444093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itle 5"/>
          <p:cNvSpPr txBox="1">
            <a:spLocks/>
          </p:cNvSpPr>
          <p:nvPr/>
        </p:nvSpPr>
        <p:spPr>
          <a:xfrm>
            <a:off x="2790824" y="465836"/>
            <a:ext cx="661035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 u="none">
                <a:solidFill>
                  <a:schemeClr val="tx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ctr"/>
            <a:r>
              <a:rPr lang="en-GB" sz="3600" b="1" kern="0" dirty="0">
                <a:latin typeface="Arial" panose="020B0604020202020204" pitchFamily="34" charset="0"/>
                <a:cs typeface="Arial" panose="020B0604020202020204" pitchFamily="34" charset="0"/>
              </a:rPr>
              <a:t>Some Software Failures…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981201" y="1676400"/>
            <a:ext cx="8144883" cy="41189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itle 5"/>
          <p:cNvSpPr txBox="1">
            <a:spLocks/>
          </p:cNvSpPr>
          <p:nvPr/>
        </p:nvSpPr>
        <p:spPr>
          <a:xfrm>
            <a:off x="2790824" y="465836"/>
            <a:ext cx="661035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 u="none">
                <a:solidFill>
                  <a:schemeClr val="tx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ctr"/>
            <a:r>
              <a:rPr lang="en-GB" sz="3600" b="1" kern="0" dirty="0">
                <a:latin typeface="Arial" panose="020B0604020202020204" pitchFamily="34" charset="0"/>
                <a:cs typeface="Arial" panose="020B0604020202020204" pitchFamily="34" charset="0"/>
              </a:rPr>
              <a:t>Some Software Failures…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849274" y="1752600"/>
            <a:ext cx="6564191" cy="24292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itle 5"/>
          <p:cNvSpPr txBox="1">
            <a:spLocks/>
          </p:cNvSpPr>
          <p:nvPr/>
        </p:nvSpPr>
        <p:spPr>
          <a:xfrm>
            <a:off x="2790824" y="465836"/>
            <a:ext cx="661035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 u="none">
                <a:solidFill>
                  <a:schemeClr val="tx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ctr"/>
            <a:r>
              <a:rPr lang="en-GB" sz="3600" b="1" kern="0" dirty="0">
                <a:latin typeface="Arial" panose="020B0604020202020204" pitchFamily="34" charset="0"/>
                <a:cs typeface="Arial" panose="020B0604020202020204" pitchFamily="34" charset="0"/>
              </a:rPr>
              <a:t>Some Software Failures…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5"/>
          <p:cNvSpPr txBox="1">
            <a:spLocks/>
          </p:cNvSpPr>
          <p:nvPr/>
        </p:nvSpPr>
        <p:spPr>
          <a:xfrm>
            <a:off x="2790824" y="465836"/>
            <a:ext cx="661035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 u="none">
                <a:solidFill>
                  <a:schemeClr val="tx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ctr"/>
            <a:r>
              <a:rPr lang="en-GB" sz="3600" b="1" kern="0" dirty="0">
                <a:latin typeface="Arial" panose="020B0604020202020204" pitchFamily="34" charset="0"/>
                <a:cs typeface="Arial" panose="020B0604020202020204" pitchFamily="34" charset="0"/>
              </a:rPr>
              <a:t>Some Software Failures…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66999" y="1295401"/>
            <a:ext cx="685800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Financial Software</a:t>
            </a:r>
          </a:p>
          <a:p>
            <a:pPr algn="just"/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Many companies have experienced failures in their accounting system due to faults in the software itself. The failures range from producing the wrong information to the whole system crashing.</a:t>
            </a:r>
          </a:p>
          <a:p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5"/>
          <p:cNvSpPr txBox="1">
            <a:spLocks/>
          </p:cNvSpPr>
          <p:nvPr/>
        </p:nvSpPr>
        <p:spPr>
          <a:xfrm>
            <a:off x="2790824" y="465836"/>
            <a:ext cx="661035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 u="none">
                <a:solidFill>
                  <a:schemeClr val="tx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ctr"/>
            <a:r>
              <a:rPr lang="en-GB" sz="3600" b="1" kern="0" dirty="0">
                <a:latin typeface="Arial" panose="020B0604020202020204" pitchFamily="34" charset="0"/>
                <a:cs typeface="Arial" panose="020B0604020202020204" pitchFamily="34" charset="0"/>
              </a:rPr>
              <a:t>Some Software Failures…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09801" y="1219200"/>
            <a:ext cx="83058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Windows XP</a:t>
            </a:r>
          </a:p>
          <a:p>
            <a:pPr algn="ctr"/>
            <a:endParaRPr lang="en-GB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Microsoft released Windows XP on October 25, 2001.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On the same day company posted 18 MB of compatibility patches on the website for bug fixes, compatibility updates, and enhancements.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Two patches fixed important security holes.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28601"/>
            <a:ext cx="8534400" cy="1661993"/>
          </a:xfrm>
        </p:spPr>
        <p:txBody>
          <a:bodyPr/>
          <a:lstStyle/>
          <a:p>
            <a:pPr algn="ctr"/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The Worst Computer Bugs in History: Race conditions in Therac-25</a:t>
            </a:r>
            <a:b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743200" y="2057401"/>
            <a:ext cx="7086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https://www.youtube.com/watch?v=uEvu2PlDhO0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242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90824" y="465836"/>
            <a:ext cx="6610350" cy="553998"/>
          </a:xfrm>
        </p:spPr>
        <p:txBody>
          <a:bodyPr/>
          <a:lstStyle/>
          <a:p>
            <a:pPr algn="ctr"/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What is Software?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03395" y="1143001"/>
            <a:ext cx="807605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The product that software professionals </a:t>
            </a:r>
            <a:r>
              <a:rPr lang="en-GB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 and  then </a:t>
            </a:r>
            <a:r>
              <a:rPr lang="en-GB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over the long term.</a:t>
            </a:r>
          </a:p>
          <a:p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Software encompasses:</a:t>
            </a:r>
          </a:p>
          <a:p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arenBoth"/>
            </a:pPr>
            <a:r>
              <a:rPr lang="en-GB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Instructions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 (computer programs) that when executed provide desired features, function and performance.</a:t>
            </a:r>
          </a:p>
          <a:p>
            <a:pPr marL="342900" indent="-342900">
              <a:buAutoNum type="arabicParenBoth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arenBoth"/>
            </a:pPr>
            <a:r>
              <a:rPr lang="en-GB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 Structures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that enable the programs to adequately store and manipulate information and</a:t>
            </a:r>
          </a:p>
          <a:p>
            <a:pPr marL="342900" indent="-342900">
              <a:buAutoNum type="arabicParenBoth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arenBoth"/>
            </a:pPr>
            <a:r>
              <a:rPr lang="en-GB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Documentation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 that describes the operation and use of the programs.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8582" y="381001"/>
            <a:ext cx="7843618" cy="695325"/>
          </a:xfrm>
        </p:spPr>
        <p:txBody>
          <a:bodyPr>
            <a:noAutofit/>
          </a:bodyPr>
          <a:lstStyle/>
          <a:p>
            <a:pPr algn="ctr"/>
            <a:r>
              <a:rPr lang="en-IN" sz="3600" b="1" dirty="0">
                <a:latin typeface="Arial" panose="020B0604020202020204" pitchFamily="34" charset="0"/>
                <a:cs typeface="Arial" panose="020B0604020202020204" pitchFamily="34" charset="0"/>
              </a:rPr>
              <a:t>Documentation consists of different types of manuals are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8582" y="1676400"/>
            <a:ext cx="7869988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69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3184651" y="1676401"/>
            <a:ext cx="6103802" cy="35253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Evolving Role of </a:t>
            </a:r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00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533400"/>
            <a:ext cx="7391400" cy="1107996"/>
          </a:xfrm>
        </p:spPr>
        <p:txBody>
          <a:bodyPr/>
          <a:lstStyle/>
          <a:p>
            <a:pPr algn="ctr"/>
            <a:r>
              <a:rPr lang="en-IN" sz="3600" b="1" dirty="0">
                <a:latin typeface="Arial" panose="020B0604020202020204" pitchFamily="34" charset="0"/>
                <a:cs typeface="Arial" panose="020B0604020202020204" pitchFamily="34" charset="0"/>
              </a:rPr>
              <a:t>Documentation consists of different types of manuals are</a:t>
            </a:r>
            <a:endParaRPr lang="en-IN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400" y="1828800"/>
            <a:ext cx="7420578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43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944386" y="2300920"/>
            <a:ext cx="5039305" cy="33725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itle 5"/>
          <p:cNvSpPr>
            <a:spLocks noGrp="1"/>
          </p:cNvSpPr>
          <p:nvPr>
            <p:ph type="title"/>
          </p:nvPr>
        </p:nvSpPr>
        <p:spPr>
          <a:xfrm>
            <a:off x="2790824" y="465837"/>
            <a:ext cx="6610350" cy="695325"/>
          </a:xfrm>
        </p:spPr>
        <p:txBody>
          <a:bodyPr/>
          <a:lstStyle/>
          <a:p>
            <a:pPr algn="ctr"/>
            <a:r>
              <a:rPr lang="en-GB" b="1" dirty="0" smtClean="0"/>
              <a:t>Evolving Role of </a:t>
            </a:r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Software…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88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45566" y="465837"/>
            <a:ext cx="7355609" cy="56553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3335" algn="ctr">
              <a:spcBef>
                <a:spcPts val="90"/>
              </a:spcBef>
            </a:pPr>
            <a:r>
              <a:rPr sz="3600" b="1" spc="-5" dirty="0">
                <a:latin typeface="Arial" panose="020B0604020202020204" pitchFamily="34" charset="0"/>
                <a:cs typeface="Arial" panose="020B0604020202020204" pitchFamily="34" charset="0"/>
              </a:rPr>
              <a:t>IBM </a:t>
            </a:r>
            <a:r>
              <a:rPr sz="3600" b="1" spc="-30" dirty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sz="3600" b="1" spc="-10" dirty="0">
                <a:latin typeface="Arial" panose="020B0604020202020204" pitchFamily="34" charset="0"/>
                <a:cs typeface="Arial" panose="020B0604020202020204" pitchFamily="34" charset="0"/>
              </a:rPr>
              <a:t>Compilation</a:t>
            </a:r>
            <a:r>
              <a:rPr sz="3600" b="1" spc="6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600" b="1" spc="-10" dirty="0">
                <a:latin typeface="Arial" panose="020B0604020202020204" pitchFamily="34" charset="0"/>
                <a:cs typeface="Arial" panose="020B0604020202020204" pitchFamily="34" charset="0"/>
              </a:rPr>
              <a:t>(2001)</a:t>
            </a:r>
          </a:p>
        </p:txBody>
      </p:sp>
      <p:sp>
        <p:nvSpPr>
          <p:cNvPr id="3" name="object 3"/>
          <p:cNvSpPr/>
          <p:nvPr/>
        </p:nvSpPr>
        <p:spPr>
          <a:xfrm>
            <a:off x="2045566" y="1752601"/>
            <a:ext cx="8100867" cy="1981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715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5800" y="1447800"/>
            <a:ext cx="107442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292929"/>
                </a:solidFill>
                <a:latin typeface="medium-content-serif-font"/>
              </a:rPr>
              <a:t>IT projects are notoriously difficult to manage. A survey published in HBR found that the </a:t>
            </a:r>
            <a:r>
              <a:rPr lang="en-IN" sz="2000" b="1" dirty="0">
                <a:solidFill>
                  <a:srgbClr val="292929"/>
                </a:solidFill>
                <a:latin typeface="medium-content-serif-font"/>
              </a:rPr>
              <a:t>average IT project overran its budget by 27%</a:t>
            </a:r>
            <a:r>
              <a:rPr lang="en-IN" sz="2000" dirty="0">
                <a:solidFill>
                  <a:srgbClr val="292929"/>
                </a:solidFill>
                <a:latin typeface="medium-content-serif-font"/>
              </a:rPr>
              <a:t>. Moreover, at least one in six IT projects turns into a “black swan” with a cost overrun of 200% and a schedule overrun of 70%. (</a:t>
            </a:r>
            <a:r>
              <a:rPr lang="en-IN" sz="2000" i="1" dirty="0">
                <a:solidFill>
                  <a:srgbClr val="292929"/>
                </a:solidFill>
                <a:latin typeface="medium-content-serif-font"/>
              </a:rPr>
              <a:t>HBR</a:t>
            </a:r>
            <a:r>
              <a:rPr lang="en-IN" sz="2000" dirty="0" smtClean="0">
                <a:solidFill>
                  <a:srgbClr val="292929"/>
                </a:solidFill>
                <a:latin typeface="medium-content-serif-font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292929"/>
              </a:solidFill>
              <a:latin typeface="medium-content-serif-font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292929"/>
              </a:solidFill>
              <a:latin typeface="medium-content-serif-fon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292929"/>
                </a:solidFill>
                <a:latin typeface="medium-content-serif-font"/>
              </a:rPr>
              <a:t>Poorly training project managers, attempting too many projects, and a lack of project funding are the top three project management challenges in </a:t>
            </a:r>
            <a:r>
              <a:rPr lang="en-IN" sz="2000" dirty="0" err="1">
                <a:solidFill>
                  <a:srgbClr val="292929"/>
                </a:solidFill>
                <a:latin typeface="medium-content-serif-font"/>
              </a:rPr>
              <a:t>Wellingtone’s</a:t>
            </a:r>
            <a:r>
              <a:rPr lang="en-IN" sz="2000" dirty="0">
                <a:solidFill>
                  <a:srgbClr val="292929"/>
                </a:solidFill>
                <a:latin typeface="medium-content-serif-font"/>
              </a:rPr>
              <a:t> survey. (</a:t>
            </a:r>
            <a:r>
              <a:rPr lang="en-IN" sz="2000" i="1" dirty="0" err="1">
                <a:solidFill>
                  <a:srgbClr val="292929"/>
                </a:solidFill>
                <a:latin typeface="medium-content-serif-font"/>
              </a:rPr>
              <a:t>Wellingtone</a:t>
            </a:r>
            <a:r>
              <a:rPr lang="en-IN" sz="2000" dirty="0" smtClean="0">
                <a:solidFill>
                  <a:srgbClr val="292929"/>
                </a:solidFill>
                <a:latin typeface="medium-content-serif-font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000" b="0" i="0" dirty="0">
              <a:solidFill>
                <a:srgbClr val="292929"/>
              </a:solidFill>
              <a:effectLst/>
              <a:latin typeface="medium-content-serif-fon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A PwC study of over 10,640 projects found that </a:t>
            </a:r>
            <a:r>
              <a:rPr lang="en-IN" sz="2000" b="1" dirty="0" err="1"/>
              <a:t>օnly</a:t>
            </a:r>
            <a:r>
              <a:rPr lang="en-IN" sz="2000" b="1" dirty="0"/>
              <a:t> 2.5% of companies complete their projects 100% successfully</a:t>
            </a:r>
            <a:r>
              <a:rPr lang="en-IN" sz="2000" dirty="0"/>
              <a:t>. The rest either failed to meet some of their original targets or missed the original budget or deadlines. These failures extract a heavy cost —</a:t>
            </a:r>
            <a:r>
              <a:rPr lang="en-IN" sz="2000" b="1" dirty="0"/>
              <a:t> failed IT projects alone cost the United States $50-$150B in lost revenue and productivity.</a:t>
            </a:r>
            <a:r>
              <a:rPr lang="en-IN" sz="2000" dirty="0"/>
              <a:t> (</a:t>
            </a:r>
            <a:r>
              <a:rPr lang="en-IN" sz="2000" i="1" dirty="0"/>
              <a:t>Gallup</a:t>
            </a:r>
            <a:r>
              <a:rPr lang="en-IN" sz="2000" dirty="0"/>
              <a:t>)</a:t>
            </a:r>
            <a:endParaRPr lang="en-IN" sz="2000" b="0" i="0" dirty="0">
              <a:solidFill>
                <a:srgbClr val="292929"/>
              </a:solidFill>
              <a:effectLst/>
              <a:latin typeface="medium-content-serif-fon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95400" y="457200"/>
            <a:ext cx="5020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 smtClean="0">
                <a:solidFill>
                  <a:srgbClr val="C00000"/>
                </a:solidFill>
              </a:rPr>
              <a:t>IT Project Failures 2019</a:t>
            </a:r>
            <a:endParaRPr lang="en-IN" sz="4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41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600" y="1260369"/>
            <a:ext cx="2989001" cy="19148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120" y="4109163"/>
            <a:ext cx="3446201" cy="19148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1290849"/>
            <a:ext cx="3200400" cy="193613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473925" y="760382"/>
            <a:ext cx="5676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rgbClr val="C00000"/>
                </a:solidFill>
              </a:rPr>
              <a:t>Managers and Technical Persons are asked: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90052" y="3257460"/>
            <a:ext cx="35677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b="1" dirty="0">
                <a:solidFill>
                  <a:schemeClr val="tx2"/>
                </a:solidFill>
              </a:rPr>
              <a:t>Why does it take so long to get the program finished?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09639" y="6023992"/>
            <a:ext cx="35677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b="1" dirty="0">
                <a:solidFill>
                  <a:schemeClr val="tx2"/>
                </a:solidFill>
              </a:rPr>
              <a:t>Why are costs so high?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85012" y="3271213"/>
            <a:ext cx="35677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b="1" dirty="0">
                <a:solidFill>
                  <a:schemeClr val="tx2"/>
                </a:solidFill>
              </a:rPr>
              <a:t>Why cannot we find all errors before release?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4109163"/>
            <a:ext cx="3200400" cy="191482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638801" y="6088560"/>
            <a:ext cx="4874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tx2"/>
                </a:solidFill>
              </a:rPr>
              <a:t>Why do we have difficulty in measuring progress of software development ?</a:t>
            </a:r>
          </a:p>
        </p:txBody>
      </p:sp>
      <p:sp>
        <p:nvSpPr>
          <p:cNvPr id="18" name="Title 5"/>
          <p:cNvSpPr>
            <a:spLocks noGrp="1"/>
          </p:cNvSpPr>
          <p:nvPr>
            <p:ph type="title"/>
          </p:nvPr>
        </p:nvSpPr>
        <p:spPr>
          <a:xfrm>
            <a:off x="3007027" y="142631"/>
            <a:ext cx="6610350" cy="695325"/>
          </a:xfrm>
        </p:spPr>
        <p:txBody>
          <a:bodyPr/>
          <a:lstStyle/>
          <a:p>
            <a:pPr algn="ctr"/>
            <a:r>
              <a:rPr lang="en-GB" b="1" dirty="0" smtClean="0"/>
              <a:t>Evolving Role of </a:t>
            </a:r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Software…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872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489" y="1223546"/>
            <a:ext cx="3267964" cy="19880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489" y="4245584"/>
            <a:ext cx="3267964" cy="19727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276" y="4245584"/>
            <a:ext cx="3267964" cy="198803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2743200" y="3336070"/>
            <a:ext cx="2142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tx2"/>
                </a:solidFill>
              </a:rPr>
              <a:t>Large Problems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44216" y="3306726"/>
            <a:ext cx="4923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tx2"/>
                </a:solidFill>
              </a:rPr>
              <a:t>Lack of adequate training in software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86000" y="6233619"/>
            <a:ext cx="32349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tx2"/>
                </a:solidFill>
              </a:rPr>
              <a:t>Increasing skill shortage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867400" y="6233618"/>
            <a:ext cx="42543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tx2"/>
                </a:solidFill>
              </a:rPr>
              <a:t>Low productivity improvements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066036" y="465836"/>
            <a:ext cx="8373364" cy="553998"/>
          </a:xfrm>
        </p:spPr>
        <p:txBody>
          <a:bodyPr>
            <a:normAutofit/>
          </a:bodyPr>
          <a:lstStyle/>
          <a:p>
            <a:pPr algn="ctr"/>
            <a:r>
              <a:rPr lang="en-GB" sz="3600" b="1" dirty="0"/>
              <a:t>Factors Contributing to Software Crisis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0441" y="1223547"/>
            <a:ext cx="3267964" cy="190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70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457200"/>
            <a:ext cx="6610350" cy="553998"/>
          </a:xfrm>
        </p:spPr>
        <p:txBody>
          <a:bodyPr>
            <a:normAutofit/>
          </a:bodyPr>
          <a:lstStyle/>
          <a:p>
            <a:pPr algn="ctr"/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Some Software Failures</a:t>
            </a:r>
          </a:p>
        </p:txBody>
      </p:sp>
      <p:pic>
        <p:nvPicPr>
          <p:cNvPr id="3" name="Engineering Disasters 13 - Software Flaw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1200" y="1752600"/>
            <a:ext cx="8077200" cy="431387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90800" y="1151067"/>
            <a:ext cx="7239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https://www.youtube.com/watch?v=EMVBLg2MrLs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8721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905000" y="1600200"/>
            <a:ext cx="8270156" cy="43555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90824" y="465836"/>
            <a:ext cx="6610350" cy="553998"/>
          </a:xfrm>
        </p:spPr>
        <p:txBody>
          <a:bodyPr/>
          <a:lstStyle/>
          <a:p>
            <a:pPr algn="ctr"/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Some Software Failures…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1.0&quot;&gt;&lt;object type=&quot;1&quot; unique_id=&quot;10001&quot;&gt;&lt;object type=&quot;2&quot; unique_id=&quot;10002&quot;&gt;&lt;object type=&quot;3&quot; unique_id=&quot;10019&quot;&gt;&lt;property id=&quot;20148&quot; value=&quot;5&quot;/&gt;&lt;property id=&quot;20300&quot; value=&quot;Slide 9 - &amp;quot;Some Software Failures…&amp;quot;&quot;/&gt;&lt;property id=&quot;20307&quot; value=&quot;272&quot;/&gt;&lt;/object&gt;&lt;object type=&quot;3&quot; unique_id=&quot;10020&quot;&gt;&lt;property id=&quot;20148&quot; value=&quot;5&quot;/&gt;&lt;property id=&quot;20300&quot; value=&quot;Slide 11&quot;/&gt;&lt;property id=&quot;20307&quot; value=&quot;273&quot;/&gt;&lt;/object&gt;&lt;object type=&quot;3&quot; unique_id=&quot;10021&quot;&gt;&lt;property id=&quot;20148&quot; value=&quot;5&quot;/&gt;&lt;property id=&quot;20300&quot; value=&quot;Slide 12&quot;/&gt;&lt;property id=&quot;20307&quot; value=&quot;274&quot;/&gt;&lt;/object&gt;&lt;object type=&quot;3&quot; unique_id=&quot;10022&quot;&gt;&lt;property id=&quot;20148&quot; value=&quot;5&quot;/&gt;&lt;property id=&quot;20300&quot; value=&quot;Slide 13&quot;/&gt;&lt;property id=&quot;20307&quot; value=&quot;275&quot;/&gt;&lt;/object&gt;&lt;object type=&quot;3&quot; unique_id=&quot;10023&quot;&gt;&lt;property id=&quot;20148&quot; value=&quot;5&quot;/&gt;&lt;property id=&quot;20300&quot; value=&quot;Slide 14&quot;/&gt;&lt;property id=&quot;20307&quot; value=&quot;276&quot;/&gt;&lt;/object&gt;&lt;object type=&quot;3&quot; unique_id=&quot;10024&quot;&gt;&lt;property id=&quot;20148&quot; value=&quot;5&quot;/&gt;&lt;property id=&quot;20300&quot; value=&quot;Slide 15&quot;/&gt;&lt;property id=&quot;20307&quot; value=&quot;277&quot;/&gt;&lt;/object&gt;&lt;object type=&quot;3&quot; unique_id=&quot;10025&quot;&gt;&lt;property id=&quot;20148&quot; value=&quot;5&quot;/&gt;&lt;property id=&quot;20300&quot; value=&quot;Slide 16&quot;/&gt;&lt;property id=&quot;20307&quot; value=&quot;278&quot;/&gt;&lt;/object&gt;&lt;object type=&quot;3&quot; unique_id=&quot;10026&quot;&gt;&lt;property id=&quot;20148&quot; value=&quot;5&quot;/&gt;&lt;property id=&quot;20300&quot; value=&quot;Slide 18 - &amp;quot;What is Software?&amp;quot;&quot;/&gt;&lt;property id=&quot;20307&quot; value=&quot;279&quot;/&gt;&lt;/object&gt;&lt;object type=&quot;3&quot; unique_id=&quot;13794&quot;&gt;&lt;property id=&quot;20148&quot; value=&quot;5&quot;/&gt;&lt;property id=&quot;20300&quot; value=&quot;Slide 19 - &amp;quot;Documentation consists of different types of manuals are&amp;quot;&quot;/&gt;&lt;property id=&quot;20307&quot; value=&quot;315&quot;/&gt;&lt;/object&gt;&lt;object type=&quot;3&quot; unique_id=&quot;13795&quot;&gt;&lt;property id=&quot;20148&quot; value=&quot;5&quot;/&gt;&lt;property id=&quot;20300&quot; value=&quot;Slide 20 - &amp;quot;Documentation consists of different types of manuals are&amp;quot;&quot;/&gt;&lt;property id=&quot;20307&quot; value=&quot;316&quot;/&gt;&lt;/object&gt;&lt;object type=&quot;3&quot; unique_id=&quot;14157&quot;&gt;&lt;property id=&quot;20148&quot; value=&quot;5&quot;/&gt;&lt;property id=&quot;20300&quot; value=&quot;Slide 17 - &amp;quot;The Worst Computer Bugs in History: Race conditions in Therac-25 &amp;quot;&quot;/&gt;&lt;property id=&quot;20307&quot; value=&quot;317&quot;/&gt;&lt;/object&gt;&lt;object type=&quot;3&quot; unique_id=&quot;15308&quot;&gt;&lt;property id=&quot;20148&quot; value=&quot;5&quot;/&gt;&lt;property id=&quot;20300&quot; value=&quot;Slide 3 - &amp;quot;Evolving Role of Software…&amp;quot;&quot;/&gt;&lt;property id=&quot;20307&quot; value=&quot;318&quot;/&gt;&lt;/object&gt;&lt;object type=&quot;3&quot; unique_id=&quot;15309&quot;&gt;&lt;property id=&quot;20148&quot; value=&quot;5&quot;/&gt;&lt;property id=&quot;20300&quot; value=&quot;Slide 4 - &amp;quot;IBM Data Compilation (2001)&amp;quot;&quot;/&gt;&lt;property id=&quot;20307&quot; value=&quot;319&quot;/&gt;&lt;/object&gt;&lt;object type=&quot;3&quot; unique_id=&quot;15310&quot;&gt;&lt;property id=&quot;20148&quot; value=&quot;5&quot;/&gt;&lt;property id=&quot;20300&quot; value=&quot;Slide 6 - &amp;quot;Evolving Role of Software…&amp;quot;&quot;/&gt;&lt;property id=&quot;20307&quot; value=&quot;320&quot;/&gt;&lt;/object&gt;&lt;object type=&quot;3&quot; unique_id=&quot;15311&quot;&gt;&lt;property id=&quot;20148&quot; value=&quot;5&quot;/&gt;&lt;property id=&quot;20300&quot; value=&quot;Slide 7 - &amp;quot;Factors Contributing to Software Crisis&amp;quot;&quot;/&gt;&lt;property id=&quot;20307&quot; value=&quot;321&quot;/&gt;&lt;/object&gt;&lt;object type=&quot;3&quot; unique_id=&quot;15312&quot;&gt;&lt;property id=&quot;20148&quot; value=&quot;5&quot;/&gt;&lt;property id=&quot;20300&quot; value=&quot;Slide 8 - &amp;quot;Some Software Failures&amp;quot;&quot;/&gt;&lt;property id=&quot;20307&quot; value=&quot;322&quot;/&gt;&lt;/object&gt;&lt;object type=&quot;3&quot; unique_id=&quot;15313&quot;&gt;&lt;property id=&quot;20148&quot; value=&quot;5&quot;/&gt;&lt;property id=&quot;20300&quot; value=&quot;Slide 10 - &amp;quot;Some Software Failures&amp;quot;&quot;/&gt;&lt;property id=&quot;20307&quot; value=&quot;323&quot;/&gt;&lt;/object&gt;&lt;object type=&quot;3&quot; unique_id=&quot;15410&quot;&gt;&lt;property id=&quot;20148&quot; value=&quot;5&quot;/&gt;&lt;property id=&quot;20300&quot; value=&quot;Slide 1 - &amp;quot;Software Challenges  and  Success Rates &amp;quot;&quot;/&gt;&lt;property id=&quot;20307&quot; value=&quot;326&quot;/&gt;&lt;/object&gt;&lt;object type=&quot;3&quot; unique_id=&quot;15411&quot;&gt;&lt;property id=&quot;20148&quot; value=&quot;5&quot;/&gt;&lt;property id=&quot;20300&quot; value=&quot;Slide 2 - &amp;quot;Evolving Role of Software&amp;quot;&quot;/&gt;&lt;property id=&quot;20307&quot; value=&quot;324&quot;/&gt;&lt;/object&gt;&lt;object type=&quot;3&quot; unique_id=&quot;15412&quot;&gt;&lt;property id=&quot;20148&quot; value=&quot;5&quot;/&gt;&lt;property id=&quot;20300&quot; value=&quot;Slide 5&quot;/&gt;&lt;property id=&quot;20307&quot; value=&quot;325&quot;/&gt;&lt;/object&gt;&lt;/object&gt;&lt;object type=&quot;8&quot; unique_id=&quot;10096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1078</TotalTime>
  <Words>314</Words>
  <Application>Microsoft Office PowerPoint</Application>
  <PresentationFormat>Widescreen</PresentationFormat>
  <Paragraphs>55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Bernard MT Condensed</vt:lpstr>
      <vt:lpstr>Calibri</vt:lpstr>
      <vt:lpstr>medium-content-serif-font</vt:lpstr>
      <vt:lpstr>Office Theme</vt:lpstr>
      <vt:lpstr>Software Challenges  and  Success Rates </vt:lpstr>
      <vt:lpstr>Evolving Role of Software</vt:lpstr>
      <vt:lpstr>Evolving Role of Software…</vt:lpstr>
      <vt:lpstr>IBM Data Compilation (2001)</vt:lpstr>
      <vt:lpstr>PowerPoint Presentation</vt:lpstr>
      <vt:lpstr>Evolving Role of Software…</vt:lpstr>
      <vt:lpstr>Factors Contributing to Software Crisis</vt:lpstr>
      <vt:lpstr>Some Software Failures</vt:lpstr>
      <vt:lpstr>Some Software Failures…</vt:lpstr>
      <vt:lpstr>Some Software Failures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Worst Computer Bugs in History: Race conditions in Therac-25 </vt:lpstr>
      <vt:lpstr>What is Software?</vt:lpstr>
      <vt:lpstr>Documentation consists of different types of manuals are</vt:lpstr>
      <vt:lpstr>Documentation consists of different types of manuals are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Week 1 Day 1 and 2_UCS503_Introduction of Software Engineering.ppt [Compatibility Mode]</dc:title>
  <dc:creator>ashima</dc:creator>
  <cp:lastModifiedBy>nokia 630</cp:lastModifiedBy>
  <cp:revision>66</cp:revision>
  <dcterms:created xsi:type="dcterms:W3CDTF">2019-07-24T08:17:52Z</dcterms:created>
  <dcterms:modified xsi:type="dcterms:W3CDTF">2020-07-22T09:14:30Z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2017-08-09T00:00:00Z</vt:filetime>
  </property>
  <property fmtid="{D5CDD505-2E9C-101B-9397-08002B2CF9AE}" pid="3" name="Creator">
    <vt:lpwstr>Microsoft PowerPoint - Week 1 Day 1 and 2_UCS503_Introduction of Software Engineering.ppt [Compatibility Mode]</vt:lpwstr>
  </property>
  <property fmtid="{D5CDD505-2E9C-101B-9397-08002B2CF9AE}" pid="4" name="LastSaved">
    <vt:filetime>2017-08-09T00:00:00Z</vt:filetime>
  </property>
</Properties>
</file>